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5" r:id="rId1"/>
  </p:sldMasterIdLst>
  <p:notesMasterIdLst>
    <p:notesMasterId r:id="rId58"/>
  </p:notesMasterIdLst>
  <p:sldIdLst>
    <p:sldId id="350" r:id="rId2"/>
    <p:sldId id="284" r:id="rId3"/>
    <p:sldId id="292" r:id="rId4"/>
    <p:sldId id="293" r:id="rId5"/>
    <p:sldId id="351" r:id="rId6"/>
    <p:sldId id="285" r:id="rId7"/>
    <p:sldId id="308" r:id="rId8"/>
    <p:sldId id="352" r:id="rId9"/>
    <p:sldId id="286" r:id="rId10"/>
    <p:sldId id="303" r:id="rId11"/>
    <p:sldId id="304" r:id="rId12"/>
    <p:sldId id="305" r:id="rId13"/>
    <p:sldId id="306" r:id="rId14"/>
    <p:sldId id="307" r:id="rId15"/>
    <p:sldId id="360" r:id="rId16"/>
    <p:sldId id="355" r:id="rId17"/>
    <p:sldId id="359" r:id="rId18"/>
    <p:sldId id="353" r:id="rId19"/>
    <p:sldId id="276" r:id="rId20"/>
    <p:sldId id="279" r:id="rId21"/>
    <p:sldId id="336" r:id="rId22"/>
    <p:sldId id="338" r:id="rId23"/>
    <p:sldId id="339" r:id="rId24"/>
    <p:sldId id="320" r:id="rId25"/>
    <p:sldId id="343" r:id="rId26"/>
    <p:sldId id="344" r:id="rId27"/>
    <p:sldId id="330" r:id="rId28"/>
    <p:sldId id="331" r:id="rId29"/>
    <p:sldId id="332" r:id="rId30"/>
    <p:sldId id="287" r:id="rId31"/>
    <p:sldId id="354" r:id="rId32"/>
    <p:sldId id="281" r:id="rId33"/>
    <p:sldId id="266" r:id="rId34"/>
    <p:sldId id="257" r:id="rId35"/>
    <p:sldId id="262" r:id="rId36"/>
    <p:sldId id="258" r:id="rId37"/>
    <p:sldId id="259" r:id="rId38"/>
    <p:sldId id="260" r:id="rId39"/>
    <p:sldId id="261" r:id="rId40"/>
    <p:sldId id="295" r:id="rId41"/>
    <p:sldId id="296" r:id="rId42"/>
    <p:sldId id="337" r:id="rId43"/>
    <p:sldId id="322" r:id="rId44"/>
    <p:sldId id="335" r:id="rId45"/>
    <p:sldId id="341" r:id="rId46"/>
    <p:sldId id="342" r:id="rId47"/>
    <p:sldId id="323" r:id="rId48"/>
    <p:sldId id="324" r:id="rId49"/>
    <p:sldId id="325" r:id="rId50"/>
    <p:sldId id="326" r:id="rId51"/>
    <p:sldId id="327" r:id="rId52"/>
    <p:sldId id="328" r:id="rId53"/>
    <p:sldId id="329" r:id="rId54"/>
    <p:sldId id="333" r:id="rId55"/>
    <p:sldId id="334" r:id="rId56"/>
    <p:sldId id="361" r:id="rId5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CC99"/>
    <a:srgbClr val="79EAF9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06" autoAdjust="0"/>
    <p:restoredTop sz="94660"/>
  </p:normalViewPr>
  <p:slideViewPr>
    <p:cSldViewPr>
      <p:cViewPr varScale="1">
        <p:scale>
          <a:sx n="65" d="100"/>
          <a:sy n="65" d="100"/>
        </p:scale>
        <p:origin x="-49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C21C568-F4E8-45D3-A0BF-7478BC72D3FA}" type="datetimeFigureOut">
              <a:rPr lang="en-US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904DEF25-0405-4398-B6C8-91D3D0F221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FDCAE8A-CE37-4273-B0AC-2B057FA9FF65}" type="slidenum">
              <a:rPr lang="en-US" smtClean="0"/>
              <a:pPr/>
              <a:t>46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 b="1"/>
            </a:lvl1pPr>
            <a:lvl2pPr>
              <a:defRPr sz="2800" b="1"/>
            </a:lvl2pPr>
            <a:lvl3pPr>
              <a:defRPr sz="2400"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</p:sldLayoutIdLst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85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85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385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85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385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385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385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85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385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385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385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85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385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5" dur="385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7" dur="385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85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385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5" dur="385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385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385" decel="100000"/>
                        <p:tgtEl>
                          <p:spTgt spid="3"/>
                        </p:tgtEl>
                      </p:cBhvr>
                    </p:animEffect>
                    <p:animScale>
                      <p:cBhvr>
                        <p:cTn dur="385" decel="100000"/>
                        <p:tgtEl>
                          <p:spTgt spid="3"/>
                        </p:tgtEl>
                      </p:cBhvr>
                      <p:from x="10000" y="10000"/>
                      <p:to x="200000" y="450000"/>
                    </p:animScale>
                    <p:animScale>
                      <p:cBhvr>
                        <p:cTn dur="615" accel="100000" fill="hold">
                          <p:stCondLst>
                            <p:cond delay="385"/>
                          </p:stCondLst>
                        </p:cTn>
                        <p:tgtEl>
                          <p:spTgt spid="3"/>
                        </p:tgtEl>
                      </p:cBhvr>
                      <p:from x="200000" y="450000"/>
                      <p:to x="100000" y="100000"/>
                    </p:animScale>
                    <p:set>
                      <p:cBhvr>
                        <p:cTn dur="385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o>
                        <p:strVal val="(0.5)"/>
                      </p:to>
                    </p:set>
                    <p:anim from="(0.5)" to="(#ppt_x)" calcmode="lin" valueType="num">
                      <p:cBhvr>
                        <p:cTn dur="615" accel="100000" fill="hold">
                          <p:stCondLst>
                            <p:cond delay="385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</p:anim>
                    <p:set>
                      <p:cBhvr>
                        <p:cTn dur="385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o>
                        <p:strVal val="(#ppt_y+0.4)"/>
                      </p:to>
                    </p:set>
                    <p:anim from="(#ppt_y+0.4)" to="(#ppt_y)" calcmode="lin" valueType="num">
                      <p:cBhvr>
                        <p:cTn dur="615" accel="100000" fill="hold">
                          <p:stCondLst>
                            <p:cond delay="385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</p:anim>
                  </p:childTnLst>
                </p:cTn>
              </p:par>
            </p:tnLst>
          </p:tmpl>
          <p:tmpl lvl="2">
            <p:tnLst>
              <p:par>
                <p:cTn presetID="5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385" decel="100000"/>
                        <p:tgtEl>
                          <p:spTgt spid="3"/>
                        </p:tgtEl>
                      </p:cBhvr>
                    </p:animEffect>
                    <p:animScale>
                      <p:cBhvr>
                        <p:cTn dur="385" decel="100000"/>
                        <p:tgtEl>
                          <p:spTgt spid="3"/>
                        </p:tgtEl>
                      </p:cBhvr>
                      <p:from x="10000" y="10000"/>
                      <p:to x="200000" y="450000"/>
                    </p:animScale>
                    <p:animScale>
                      <p:cBhvr>
                        <p:cTn dur="615" accel="100000" fill="hold">
                          <p:stCondLst>
                            <p:cond delay="385"/>
                          </p:stCondLst>
                        </p:cTn>
                        <p:tgtEl>
                          <p:spTgt spid="3"/>
                        </p:tgtEl>
                      </p:cBhvr>
                      <p:from x="200000" y="450000"/>
                      <p:to x="100000" y="100000"/>
                    </p:animScale>
                    <p:set>
                      <p:cBhvr>
                        <p:cTn dur="385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o>
                        <p:strVal val="(0.5)"/>
                      </p:to>
                    </p:set>
                    <p:anim from="(0.5)" to="(#ppt_x)" calcmode="lin" valueType="num">
                      <p:cBhvr>
                        <p:cTn dur="615" accel="100000" fill="hold">
                          <p:stCondLst>
                            <p:cond delay="385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</p:anim>
                    <p:set>
                      <p:cBhvr>
                        <p:cTn dur="385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o>
                        <p:strVal val="(#ppt_y+0.4)"/>
                      </p:to>
                    </p:set>
                    <p:anim from="(#ppt_y+0.4)" to="(#ppt_y)" calcmode="lin" valueType="num">
                      <p:cBhvr>
                        <p:cTn dur="615" accel="100000" fill="hold">
                          <p:stCondLst>
                            <p:cond delay="385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</p:anim>
                  </p:childTnLst>
                </p:cTn>
              </p:par>
            </p:tnLst>
          </p:tmpl>
          <p:tmpl lvl="3">
            <p:tnLst>
              <p:par>
                <p:cTn presetID="5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385" decel="100000"/>
                        <p:tgtEl>
                          <p:spTgt spid="3"/>
                        </p:tgtEl>
                      </p:cBhvr>
                    </p:animEffect>
                    <p:animScale>
                      <p:cBhvr>
                        <p:cTn dur="385" decel="100000"/>
                        <p:tgtEl>
                          <p:spTgt spid="3"/>
                        </p:tgtEl>
                      </p:cBhvr>
                      <p:from x="10000" y="10000"/>
                      <p:to x="200000" y="450000"/>
                    </p:animScale>
                    <p:animScale>
                      <p:cBhvr>
                        <p:cTn dur="615" accel="100000" fill="hold">
                          <p:stCondLst>
                            <p:cond delay="385"/>
                          </p:stCondLst>
                        </p:cTn>
                        <p:tgtEl>
                          <p:spTgt spid="3"/>
                        </p:tgtEl>
                      </p:cBhvr>
                      <p:from x="200000" y="450000"/>
                      <p:to x="100000" y="100000"/>
                    </p:animScale>
                    <p:set>
                      <p:cBhvr>
                        <p:cTn dur="385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o>
                        <p:strVal val="(0.5)"/>
                      </p:to>
                    </p:set>
                    <p:anim from="(0.5)" to="(#ppt_x)" calcmode="lin" valueType="num">
                      <p:cBhvr>
                        <p:cTn dur="615" accel="100000" fill="hold">
                          <p:stCondLst>
                            <p:cond delay="385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</p:anim>
                    <p:set>
                      <p:cBhvr>
                        <p:cTn dur="385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o>
                        <p:strVal val="(#ppt_y+0.4)"/>
                      </p:to>
                    </p:set>
                    <p:anim from="(#ppt_y+0.4)" to="(#ppt_y)" calcmode="lin" valueType="num">
                      <p:cBhvr>
                        <p:cTn dur="615" accel="100000" fill="hold">
                          <p:stCondLst>
                            <p:cond delay="385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</p:anim>
                  </p:childTnLst>
                </p:cTn>
              </p:par>
            </p:tnLst>
          </p:tmpl>
          <p:tmpl lvl="4">
            <p:tnLst>
              <p:par>
                <p:cTn presetID="5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385" decel="100000"/>
                        <p:tgtEl>
                          <p:spTgt spid="3"/>
                        </p:tgtEl>
                      </p:cBhvr>
                    </p:animEffect>
                    <p:animScale>
                      <p:cBhvr>
                        <p:cTn dur="385" decel="100000"/>
                        <p:tgtEl>
                          <p:spTgt spid="3"/>
                        </p:tgtEl>
                      </p:cBhvr>
                      <p:from x="10000" y="10000"/>
                      <p:to x="200000" y="450000"/>
                    </p:animScale>
                    <p:animScale>
                      <p:cBhvr>
                        <p:cTn dur="615" accel="100000" fill="hold">
                          <p:stCondLst>
                            <p:cond delay="385"/>
                          </p:stCondLst>
                        </p:cTn>
                        <p:tgtEl>
                          <p:spTgt spid="3"/>
                        </p:tgtEl>
                      </p:cBhvr>
                      <p:from x="200000" y="450000"/>
                      <p:to x="100000" y="100000"/>
                    </p:animScale>
                    <p:set>
                      <p:cBhvr>
                        <p:cTn dur="385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o>
                        <p:strVal val="(0.5)"/>
                      </p:to>
                    </p:set>
                    <p:anim from="(0.5)" to="(#ppt_x)" calcmode="lin" valueType="num">
                      <p:cBhvr>
                        <p:cTn dur="615" accel="100000" fill="hold">
                          <p:stCondLst>
                            <p:cond delay="385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</p:anim>
                    <p:set>
                      <p:cBhvr>
                        <p:cTn dur="385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o>
                        <p:strVal val="(#ppt_y+0.4)"/>
                      </p:to>
                    </p:set>
                    <p:anim from="(#ppt_y+0.4)" to="(#ppt_y)" calcmode="lin" valueType="num">
                      <p:cBhvr>
                        <p:cTn dur="615" accel="100000" fill="hold">
                          <p:stCondLst>
                            <p:cond delay="385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</p:anim>
                  </p:childTnLst>
                </p:cTn>
              </p:par>
            </p:tnLst>
          </p:tmpl>
          <p:tmpl lvl="5">
            <p:tnLst>
              <p:par>
                <p:cTn presetID="5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385" decel="100000"/>
                        <p:tgtEl>
                          <p:spTgt spid="3"/>
                        </p:tgtEl>
                      </p:cBhvr>
                    </p:animEffect>
                    <p:animScale>
                      <p:cBhvr>
                        <p:cTn dur="385" decel="100000"/>
                        <p:tgtEl>
                          <p:spTgt spid="3"/>
                        </p:tgtEl>
                      </p:cBhvr>
                      <p:from x="10000" y="10000"/>
                      <p:to x="200000" y="450000"/>
                    </p:animScale>
                    <p:animScale>
                      <p:cBhvr>
                        <p:cTn dur="615" accel="100000" fill="hold">
                          <p:stCondLst>
                            <p:cond delay="385"/>
                          </p:stCondLst>
                        </p:cTn>
                        <p:tgtEl>
                          <p:spTgt spid="3"/>
                        </p:tgtEl>
                      </p:cBhvr>
                      <p:from x="200000" y="450000"/>
                      <p:to x="100000" y="100000"/>
                    </p:animScale>
                    <p:set>
                      <p:cBhvr>
                        <p:cTn dur="385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o>
                        <p:strVal val="(0.5)"/>
                      </p:to>
                    </p:set>
                    <p:anim from="(0.5)" to="(#ppt_x)" calcmode="lin" valueType="num">
                      <p:cBhvr>
                        <p:cTn dur="615" accel="100000" fill="hold">
                          <p:stCondLst>
                            <p:cond delay="385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</p:anim>
                    <p:set>
                      <p:cBhvr>
                        <p:cTn dur="385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o>
                        <p:strVal val="(#ppt_y+0.4)"/>
                      </p:to>
                    </p:set>
                    <p:anim from="(#ppt_y+0.4)" to="(#ppt_y)" calcmode="lin" valueType="num">
                      <p:cBhvr>
                        <p:cTn dur="615" accel="100000" fill="hold">
                          <p:stCondLst>
                            <p:cond delay="385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bit.ly/aq2pKK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player.discoveryeducation.com/index.cfm?guidAssetId=25093BDD-A497-472F-B345-604242AA8244&amp;blnFromSearch=1&amp;productcode=US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hitehousemuseum.org/overview.htm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ps.gov/featurecontent/ncr/linc/interactive/deploy/index.htm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uschscapitolhistory.uschs.org/tour/index.htm" TargetMode="Externa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.wav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.wav"/><Relationship Id="rId5" Type="http://schemas.openxmlformats.org/officeDocument/2006/relationships/image" Target="../media/image5.png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shistory.org/libertybell/more/virtual.htm" TargetMode="Externa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\Desktop\Ms.%20Mellen\Curriculum\Social%20Studies\Unit%202\Videos\Liberty%20Bell%20March.mid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hyperlink" Target="http://www.ushistory.org/libertybell/images/normandybellsound.swf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Videos/Benjamin%20Franklin.asf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player.discoveryeducation.com/index.cfm?guidAssetId=A924F54E-F08D-4406-B585-282A8990ACF2&amp;blnFromSearch=1&amp;productcode=US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ersheys.com/ads-and-videos/how-we-make-chocolate.aspx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3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.wav"/><Relationship Id="rId5" Type="http://schemas.openxmlformats.org/officeDocument/2006/relationships/image" Target="../media/image5.png"/><Relationship Id="rId4" Type="http://schemas.openxmlformats.org/officeDocument/2006/relationships/image" Target="../media/image3.gi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Niagara%20Falls%20Daredevils.wmv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iagarafallslive.com/Niagara_Falls_Webcam.htm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arthcam.com/usa/newyork/timessquare/?cam=lennon_hd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www.esbnyc.com/tourism/tourism_virtualtour_main.cfm?CFID=38722197&amp;CFTOKEN=1841908&amp;cat=tourism" TargetMode="Externa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ps.gov/featurecontent/stli/eTour.ht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slide" Target="slide5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slide" Target="slide50.xml"/><Relationship Id="rId1" Type="http://schemas.openxmlformats.org/officeDocument/2006/relationships/slideLayout" Target="../slideLayouts/slideLayout1.xml"/><Relationship Id="rId5" Type="http://schemas.openxmlformats.org/officeDocument/2006/relationships/slide" Target="slide53.xml"/><Relationship Id="rId4" Type="http://schemas.openxmlformats.org/officeDocument/2006/relationships/slide" Target="slide5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3.gi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hyperlink" Target="http://player.discoveryeducation.com/index.cfm?guidAssetId=11C0EB98-638E-4094-9F9D-9843EFD50CEF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.wav"/><Relationship Id="rId5" Type="http://schemas.openxmlformats.org/officeDocument/2006/relationships/image" Target="../media/image5.png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.wav"/><Relationship Id="rId5" Type="http://schemas.openxmlformats.org/officeDocument/2006/relationships/image" Target="../media/image11.wmf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S900069620[1].wav">
            <a:hlinkClick r:id="" action="ppaction://media"/>
          </p:cNvPr>
          <p:cNvPicPr>
            <a:picLocks noRot="1" noChangeAspect="1"/>
          </p:cNvPicPr>
          <p:nvPr>
            <a:wavAudioFile r:embed="rId1" name="MS900069620[1]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5410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410200" y="5181600"/>
            <a:ext cx="914400" cy="762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chemeClr val="bg1"/>
                </a:solidFill>
              </a:rPr>
              <a:t>All Aboard!!!!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pPr algn="ctr" eaLnBrk="1" hangingPunct="1">
              <a:buFont typeface="Arial" charset="0"/>
              <a:buNone/>
              <a:defRPr/>
            </a:pP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Take out your tickets---we’re going on a train ride to 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New Jersey!</a:t>
            </a:r>
          </a:p>
        </p:txBody>
      </p:sp>
      <p:pic>
        <p:nvPicPr>
          <p:cNvPr id="25602" name="Picture 2" descr="http://img1.loadtr.com/b-425102-animated_train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0" y="3962400"/>
            <a:ext cx="52578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MS900069620[1].wav">
            <a:hlinkClick r:id="" action="ppaction://media"/>
          </p:cNvPr>
          <p:cNvPicPr>
            <a:picLocks noRot="1" noChangeAspect="1"/>
          </p:cNvPicPr>
          <p:nvPr>
            <a:wavAudioFile r:embed="rId1" name="MS900069620[1]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5486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Gilligans Islan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Gilligans Islan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4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-4.88437E-6 L -1.7125 0.00093 " pathEditMode="relative" rAng="0" ptsTypes="AA">
                                      <p:cBhvr>
                                        <p:cTn id="15" dur="5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6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44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300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63000"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Chesapeake Bay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A bay is a part of a sea or lake that cuts into a coastline.  </a:t>
            </a:r>
          </a:p>
          <a:p>
            <a:r>
              <a:rPr lang="en-US" dirty="0" smtClean="0">
                <a:latin typeface="+mj-lt"/>
              </a:rPr>
              <a:t>An inlet is a narrow opening in the coastline, and is usually smaller than a bay.</a:t>
            </a:r>
          </a:p>
          <a:p>
            <a:r>
              <a:rPr lang="en-US" dirty="0" smtClean="0">
                <a:latin typeface="+mj-lt"/>
              </a:rPr>
              <a:t>Chesapeake Bay has several inlets that go into the shore.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/>
          <p:cNvSpPr>
            <a:spLocks noGrp="1"/>
          </p:cNvSpPr>
          <p:nvPr>
            <p:ph idx="1"/>
          </p:nvPr>
        </p:nvSpPr>
        <p:spPr>
          <a:xfrm>
            <a:off x="381000" y="5334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Chesapeake Bay is rich in crabs, oysters, clams, and other shellfish. </a:t>
            </a:r>
          </a:p>
          <a:p>
            <a:r>
              <a:rPr lang="en-US" dirty="0" smtClean="0">
                <a:latin typeface="+mj-lt"/>
              </a:rPr>
              <a:t>There are about 200 different kinds of fish that live in the bay.</a:t>
            </a:r>
          </a:p>
          <a:p>
            <a:r>
              <a:rPr lang="en-US" dirty="0" smtClean="0">
                <a:latin typeface="+mj-lt"/>
              </a:rPr>
              <a:t>Many people earn their livings harvesting the sea.  These people are called </a:t>
            </a:r>
            <a:r>
              <a:rPr lang="en-US" dirty="0" smtClean="0">
                <a:solidFill>
                  <a:srgbClr val="FFFF00"/>
                </a:solidFill>
                <a:latin typeface="+mj-lt"/>
              </a:rPr>
              <a:t>watermen</a:t>
            </a:r>
            <a:r>
              <a:rPr lang="en-US" dirty="0" smtClean="0">
                <a:latin typeface="+mj-lt"/>
              </a:rPr>
              <a:t>.</a:t>
            </a:r>
          </a:p>
          <a:p>
            <a:pPr>
              <a:buFont typeface="Arial" charset="0"/>
              <a:buNone/>
            </a:pPr>
            <a:endParaRPr lang="en-US" dirty="0" smtClean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mtClean="0"/>
              <a:t>Watermen</a:t>
            </a:r>
          </a:p>
        </p:txBody>
      </p:sp>
      <p:sp>
        <p:nvSpPr>
          <p:cNvPr id="62467" name="Content Placeholder 2"/>
          <p:cNvSpPr>
            <a:spLocks noGrp="1"/>
          </p:cNvSpPr>
          <p:nvPr>
            <p:ph idx="1"/>
          </p:nvPr>
        </p:nvSpPr>
        <p:spPr>
          <a:xfrm>
            <a:off x="152400" y="914400"/>
            <a:ext cx="6248400" cy="5715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+mj-lt"/>
              </a:rPr>
              <a:t>Watermen who catch crabs are called “crabbers.”  </a:t>
            </a:r>
          </a:p>
          <a:p>
            <a:pPr>
              <a:defRPr/>
            </a:pPr>
            <a:r>
              <a:rPr lang="en-US" dirty="0" smtClean="0">
                <a:latin typeface="+mj-lt"/>
              </a:rPr>
              <a:t>Crabbers use crab pots.</a:t>
            </a:r>
          </a:p>
          <a:p>
            <a:pPr>
              <a:defRPr/>
            </a:pPr>
            <a:r>
              <a:rPr lang="en-US" dirty="0" smtClean="0">
                <a:latin typeface="+mj-lt"/>
              </a:rPr>
              <a:t>A crab pot is a large wire cage with several sections.  The crabs can swim in, but can’t swim out.</a:t>
            </a:r>
          </a:p>
        </p:txBody>
      </p:sp>
      <p:pic>
        <p:nvPicPr>
          <p:cNvPr id="14340" name="Picture 5" descr="http://cbf.typepad.com/johnsmith/images/2007/11/14/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990600"/>
            <a:ext cx="25781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28600" y="4343400"/>
            <a:ext cx="8686800" cy="2062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bg1"/>
                </a:solidFill>
                <a:latin typeface="+mj-lt"/>
              </a:rPr>
              <a:t>To harvest the crabs, a crabber pull the crab pot out of the water, empties and sorts the catch, and then takes it to the market.</a:t>
            </a:r>
          </a:p>
          <a:p>
            <a:pPr>
              <a:buFont typeface="Arial" pitchFamily="34" charset="0"/>
              <a:buChar char="•"/>
              <a:defRPr/>
            </a:pPr>
            <a:endParaRPr lang="en-US" sz="32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http://theinvisibleagent.files.wordpress.com/2009/05/blue_crab_on_market_in_piraeus_-_callinectes_sapidus_rathbun_20020819-3171.jpg"/>
          <p:cNvPicPr>
            <a:picLocks noChangeAspect="1" noChangeArrowheads="1"/>
          </p:cNvPicPr>
          <p:nvPr/>
        </p:nvPicPr>
        <p:blipFill>
          <a:blip r:embed="rId2" cstate="print">
            <a:lum bright="-4000" contrast="-6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763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Challenges to 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Chesapeake Bay</a:t>
            </a:r>
          </a:p>
        </p:txBody>
      </p:sp>
      <p:sp>
        <p:nvSpPr>
          <p:cNvPr id="1536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+mj-lt"/>
              </a:rPr>
              <a:t>Some factories around the bay dump waste onto the land, which pollutes the soil.</a:t>
            </a:r>
          </a:p>
          <a:p>
            <a:r>
              <a:rPr lang="en-US" dirty="0" smtClean="0">
                <a:solidFill>
                  <a:schemeClr val="bg1"/>
                </a:solidFill>
                <a:latin typeface="+mj-lt"/>
              </a:rPr>
              <a:t>When it rains or snows, the polluted soil washes into rivers that drain into the bay.</a:t>
            </a:r>
          </a:p>
          <a:p>
            <a:r>
              <a:rPr lang="en-US" dirty="0" smtClean="0">
                <a:solidFill>
                  <a:schemeClr val="bg1"/>
                </a:solidFill>
                <a:latin typeface="+mj-lt"/>
              </a:rPr>
              <a:t>Pollution harms the environment which makes it difficult for the fish and shellfish to survive.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Overfishing also challenges the balance of life in the bay.  </a:t>
            </a:r>
          </a:p>
          <a:p>
            <a:r>
              <a:rPr lang="en-US" dirty="0" smtClean="0">
                <a:latin typeface="+mj-lt"/>
              </a:rPr>
              <a:t>Overfishing means taking oysters, crabs, and fish from the bay faster than the natural processes can replace them.</a:t>
            </a:r>
          </a:p>
          <a:p>
            <a:r>
              <a:rPr lang="en-US" dirty="0" smtClean="0">
                <a:latin typeface="+mj-lt"/>
              </a:rPr>
              <a:t>The Chesapeake Bay Foundation is working to educate people about the environment.</a:t>
            </a:r>
          </a:p>
        </p:txBody>
      </p:sp>
      <p:pic>
        <p:nvPicPr>
          <p:cNvPr id="16387" name="Picture 7" descr="http://www.cbf.org/view.image?Id=109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4038600"/>
            <a:ext cx="2057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609600" y="2743200"/>
            <a:ext cx="8229600" cy="2590800"/>
          </a:xfrm>
        </p:spPr>
        <p:txBody>
          <a:bodyPr/>
          <a:lstStyle/>
          <a:p>
            <a:r>
              <a:rPr lang="en-US" dirty="0" smtClean="0"/>
              <a:t>Take out your VIP Washington D.C. passes!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*</a:t>
            </a:r>
            <a:r>
              <a:rPr lang="en-US" sz="3600" dirty="0" smtClean="0"/>
              <a:t>Video available from </a:t>
            </a:r>
            <a:r>
              <a:rPr lang="en-US" sz="3600" dirty="0" smtClean="0">
                <a:hlinkClick r:id="rId2"/>
              </a:rPr>
              <a:t>United Streaming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Washington D.C.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381000" y="4594225"/>
            <a:ext cx="8229600" cy="4525963"/>
          </a:xfrm>
        </p:spPr>
        <p:txBody>
          <a:bodyPr/>
          <a:lstStyle/>
          <a:p>
            <a:pPr>
              <a:buFont typeface="Arial" charset="0"/>
              <a:buNone/>
            </a:pPr>
            <a:endParaRPr lang="en-US" smtClean="0">
              <a:latin typeface="Jester" pitchFamily="2" charset="0"/>
            </a:endParaRPr>
          </a:p>
          <a:p>
            <a:pPr>
              <a:buFont typeface="Arial" charset="0"/>
              <a:buNone/>
            </a:pPr>
            <a:endParaRPr lang="en-US" smtClean="0">
              <a:latin typeface="Jester" pitchFamily="2" charset="0"/>
            </a:endParaRPr>
          </a:p>
        </p:txBody>
      </p:sp>
      <p:pic>
        <p:nvPicPr>
          <p:cNvPr id="18436" name="Picture 5" descr="http://dev.sneakyness.com/GLGM/images/whitehou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0"/>
            <a:ext cx="4038600" cy="312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04800" y="4724400"/>
            <a:ext cx="40386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hlinkClick r:id="rId3"/>
              </a:rPr>
              <a:t>White House</a:t>
            </a:r>
            <a:endParaRPr lang="en-US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8438" name="Picture 7" descr="http://theokeith.files.wordpress.com/2009/07/washington-monument-address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1524000"/>
            <a:ext cx="3881438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181600" y="4648200"/>
            <a:ext cx="3130985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Washington </a:t>
            </a:r>
          </a:p>
          <a:p>
            <a:pPr algn="ctr">
              <a:defRPr/>
            </a:pPr>
            <a:r>
              <a:rPr lang="en-U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Monument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Washington, D.C.</a:t>
            </a:r>
          </a:p>
        </p:txBody>
      </p:sp>
      <p:pic>
        <p:nvPicPr>
          <p:cNvPr id="19459" name="Picture 2" descr="Abraham Lincoln Memori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4000"/>
            <a:ext cx="3952875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>
            <a:hlinkClick r:id="rId3"/>
          </p:cNvPr>
          <p:cNvSpPr/>
          <p:nvPr/>
        </p:nvSpPr>
        <p:spPr>
          <a:xfrm>
            <a:off x="304800" y="4724400"/>
            <a:ext cx="42672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hlinkClick r:id="rId3"/>
              </a:rPr>
              <a:t>Lincoln Memorial</a:t>
            </a:r>
            <a:endParaRPr lang="en-US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9461" name="Picture 6" descr="http://www.babble.com/CS/blogs/strollerderby/us%20capitol%20build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524000"/>
            <a:ext cx="3962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>
            <a:hlinkClick r:id="rId3"/>
          </p:cNvPr>
          <p:cNvSpPr/>
          <p:nvPr/>
        </p:nvSpPr>
        <p:spPr>
          <a:xfrm>
            <a:off x="4648200" y="4724400"/>
            <a:ext cx="42672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hlinkClick r:id="rId5"/>
              </a:rPr>
              <a:t>U.S. State Capitol</a:t>
            </a:r>
            <a:endParaRPr lang="en-US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S900069620[1].wav">
            <a:hlinkClick r:id="" action="ppaction://media"/>
          </p:cNvPr>
          <p:cNvPicPr>
            <a:picLocks noRot="1" noChangeAspect="1"/>
          </p:cNvPicPr>
          <p:nvPr>
            <a:wavAudioFile r:embed="rId1" name="MS900069620[1]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5410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410200" y="5181600"/>
            <a:ext cx="914400" cy="762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All Aboard!!!!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Take out your tickets---we’re going on a train ride to Pennsylvania!</a:t>
            </a:r>
          </a:p>
        </p:txBody>
      </p:sp>
      <p:pic>
        <p:nvPicPr>
          <p:cNvPr id="25602" name="Picture 2" descr="http://img1.loadtr.com/b-425102-animated_train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0" y="3962400"/>
            <a:ext cx="52578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MS900069620[1].wav">
            <a:hlinkClick r:id="" action="ppaction://media"/>
          </p:cNvPr>
          <p:cNvPicPr>
            <a:picLocks noRot="1" noChangeAspect="1"/>
          </p:cNvPicPr>
          <p:nvPr>
            <a:wavAudioFile r:embed="rId1" name="MS900069620[1]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5486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Gilligans Islan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4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-4.88437E-6 L -1.7125 0.00093 " pathEditMode="relative" rAng="0" ptsTypes="AA">
                                      <p:cBhvr>
                                        <p:cTn id="13" dur="5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6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4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300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63000"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MCMP00098_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3581400"/>
            <a:ext cx="3708400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609600" y="1524001"/>
            <a:ext cx="8001000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Pennsylvania</a:t>
            </a:r>
          </a:p>
        </p:txBody>
      </p:sp>
      <p:sp>
        <p:nvSpPr>
          <p:cNvPr id="10" name="5-Point Star 9"/>
          <p:cNvSpPr/>
          <p:nvPr/>
        </p:nvSpPr>
        <p:spPr bwMode="auto">
          <a:xfrm>
            <a:off x="4876800" y="5029200"/>
            <a:ext cx="381000" cy="38100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8" name="Train 02.wav">
            <a:hlinkClick r:id="" action="ppaction://media"/>
          </p:cNvPr>
          <p:cNvPicPr>
            <a:picLocks noRot="1" noChangeAspect="1"/>
          </p:cNvPicPr>
          <p:nvPr>
            <a:wavAudioFile r:embed="rId1" name="Train 02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586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MCMP00096_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2590800"/>
            <a:ext cx="1698625" cy="402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609600" y="1524001"/>
            <a:ext cx="8001000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New Jersey</a:t>
            </a:r>
          </a:p>
        </p:txBody>
      </p:sp>
      <p:sp>
        <p:nvSpPr>
          <p:cNvPr id="10" name="5-Point Star 9"/>
          <p:cNvSpPr/>
          <p:nvPr/>
        </p:nvSpPr>
        <p:spPr bwMode="auto">
          <a:xfrm>
            <a:off x="4343400" y="4191000"/>
            <a:ext cx="304800" cy="30480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9" name="Picture 2" descr="http://img1.loadtr.com/b-425102-animated_train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0" y="3200400"/>
            <a:ext cx="52578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Train 02.wav">
            <a:hlinkClick r:id="" action="ppaction://media"/>
          </p:cNvPr>
          <p:cNvPicPr>
            <a:picLocks noRot="1" noChangeAspect="1"/>
          </p:cNvPicPr>
          <p:nvPr>
            <a:wavAudioFile r:embed="rId1" name="Train 02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556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-4.88437E-6 L -1.7125 0.0009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89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Philadelphia, Pennsylvania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029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+mj-lt"/>
              </a:rPr>
              <a:t>Shortly after the American Revolution, on the first Independence Day in 1776, leaders from the 13 colonies met Independence Hall to sign the Declaration of Independence.</a:t>
            </a:r>
          </a:p>
          <a:p>
            <a:pPr eaLnBrk="1" hangingPunct="1"/>
            <a:r>
              <a:rPr lang="en-US" dirty="0" smtClean="0">
                <a:latin typeface="+mj-lt"/>
              </a:rPr>
              <a:t>This document was dated July 4, 1776.</a:t>
            </a:r>
          </a:p>
          <a:p>
            <a:pPr eaLnBrk="1" hangingPunct="1"/>
            <a:r>
              <a:rPr lang="en-US" dirty="0" smtClean="0">
                <a:latin typeface="+mj-lt"/>
              </a:rPr>
              <a:t>Also, Philadelphia was the 2</a:t>
            </a:r>
            <a:r>
              <a:rPr lang="en-US" baseline="30000" dirty="0" smtClean="0">
                <a:latin typeface="+mj-lt"/>
              </a:rPr>
              <a:t>nd</a:t>
            </a:r>
            <a:r>
              <a:rPr lang="en-US" dirty="0" smtClean="0">
                <a:latin typeface="+mj-lt"/>
              </a:rPr>
              <a:t> city to become our nation’s capital when it moved from NYC.  It was capital from 1790-1800.  </a:t>
            </a:r>
            <a:r>
              <a:rPr lang="en-US" i="1" dirty="0" smtClean="0">
                <a:latin typeface="+mj-lt"/>
              </a:rPr>
              <a:t>(It moved to Washington D.C. in 1800)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Philadelphia, Pennsylvania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5029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+mj-lt"/>
              </a:rPr>
              <a:t>Began as ports where ocean-going ships would dock.</a:t>
            </a:r>
          </a:p>
          <a:p>
            <a:pPr eaLnBrk="1" hangingPunct="1"/>
            <a:r>
              <a:rPr lang="en-US" dirty="0" smtClean="0">
                <a:latin typeface="+mj-lt"/>
              </a:rPr>
              <a:t>Allowed for trade with Europe, which was very important to the early colonies.</a:t>
            </a:r>
          </a:p>
          <a:p>
            <a:pPr eaLnBrk="1" hangingPunct="1"/>
            <a:r>
              <a:rPr lang="en-US" dirty="0" smtClean="0">
                <a:latin typeface="+mj-lt"/>
              </a:rPr>
              <a:t>One of the three largest cities in the Northeast.</a:t>
            </a:r>
          </a:p>
          <a:p>
            <a:pPr eaLnBrk="1" hangingPunct="1">
              <a:buFont typeface="Arial" charset="0"/>
              <a:buNone/>
            </a:pPr>
            <a:endParaRPr lang="en-US" dirty="0" smtClean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Liberty Bell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10600" cy="4525963"/>
          </a:xfrm>
        </p:spPr>
        <p:txBody>
          <a:bodyPr/>
          <a:lstStyle/>
          <a:p>
            <a:r>
              <a:rPr lang="en-US" sz="4000" smtClean="0">
                <a:latin typeface="+mj-lt"/>
                <a:hlinkClick r:id="rId3"/>
              </a:rPr>
              <a:t>Virtual Liberty Bell</a:t>
            </a:r>
            <a:endParaRPr lang="en-US" sz="4000" smtClean="0">
              <a:latin typeface="+mj-lt"/>
            </a:endParaRPr>
          </a:p>
          <a:p>
            <a:r>
              <a:rPr lang="en-US" sz="4000" smtClean="0">
                <a:latin typeface="+mj-lt"/>
                <a:hlinkClick r:id="rId4"/>
              </a:rPr>
              <a:t>Click </a:t>
            </a:r>
            <a:r>
              <a:rPr lang="en-US" sz="4000" smtClean="0">
                <a:latin typeface="+mj-lt"/>
              </a:rPr>
              <a:t>to hear what the Liberty Bell sounded like!</a:t>
            </a:r>
          </a:p>
          <a:p>
            <a:endParaRPr lang="en-US" sz="4000" smtClean="0">
              <a:latin typeface="+mj-lt"/>
            </a:endParaRPr>
          </a:p>
        </p:txBody>
      </p:sp>
      <p:pic>
        <p:nvPicPr>
          <p:cNvPr id="70660" name="Picture 5" descr="http://robingorsline.files.wordpress.com/2009/07/liberty_bell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0" y="3048000"/>
            <a:ext cx="3733800" cy="36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Liberty Bell March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5600" y="4038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CEBF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Independence Hall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3581400" y="1447800"/>
            <a:ext cx="5181600" cy="3733800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Both the Declaration of Independence and the Constitution were signed in this historic building.</a:t>
            </a:r>
          </a:p>
        </p:txBody>
      </p:sp>
      <p:pic>
        <p:nvPicPr>
          <p:cNvPr id="25604" name="Picture 5" descr="independence h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71600"/>
            <a:ext cx="3036888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7" descr="http://www.revolutionary-war-and-beyond.com/images/independence-hall-independence-square-211041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3733800"/>
            <a:ext cx="4267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CEBF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Benjamin Franklin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572000" cy="4525963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Benjamin Franklin, from Pennsylvania, helped settle disputes between the states.  At 81 years old, he had become a famous publisher, inventor, and statesman.</a:t>
            </a:r>
          </a:p>
          <a:p>
            <a:endParaRPr lang="en-US" dirty="0" smtClean="0">
              <a:latin typeface="+mj-lt"/>
            </a:endParaRPr>
          </a:p>
        </p:txBody>
      </p:sp>
      <p:pic>
        <p:nvPicPr>
          <p:cNvPr id="26628" name="Picture 5" descr="http://ted.coe.wayne.edu/sse/wq/getzen/benfranklin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 r="6667"/>
          <a:stretch>
            <a:fillRect/>
          </a:stretch>
        </p:blipFill>
        <p:spPr bwMode="auto">
          <a:xfrm>
            <a:off x="5486400" y="1905000"/>
            <a:ext cx="3200400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667445" y="5257800"/>
            <a:ext cx="2841034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*Video available from </a:t>
            </a:r>
          </a:p>
          <a:p>
            <a:pPr algn="ctr">
              <a:defRPr/>
            </a:pPr>
            <a:r>
              <a:rPr lang="en-US" sz="2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4"/>
              </a:rPr>
              <a:t>United Streaming</a:t>
            </a:r>
            <a:r>
              <a:rPr lang="en-US" sz="2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Pittsburgh, Pennsylvania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5715000" cy="6553200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Once famous for its steel mills; once called “Steel City”</a:t>
            </a:r>
          </a:p>
          <a:p>
            <a:r>
              <a:rPr lang="en-US" dirty="0" smtClean="0">
                <a:solidFill>
                  <a:srgbClr val="FF0000"/>
                </a:solidFill>
                <a:latin typeface="+mj-lt"/>
              </a:rPr>
              <a:t>Andrew Carnegie </a:t>
            </a:r>
            <a:r>
              <a:rPr lang="en-US" dirty="0" smtClean="0">
                <a:latin typeface="+mj-lt"/>
              </a:rPr>
              <a:t>brought a new steel-making process to Pittsburgh from England in the 1870s.</a:t>
            </a:r>
          </a:p>
          <a:p>
            <a:r>
              <a:rPr lang="en-US" dirty="0" smtClean="0">
                <a:latin typeface="+mj-lt"/>
              </a:rPr>
              <a:t>Eventually, the city provided steel for railroads, bridges, and skyscrapers all over the world. </a:t>
            </a:r>
          </a:p>
        </p:txBody>
      </p:sp>
      <p:pic>
        <p:nvPicPr>
          <p:cNvPr id="27652" name="Picture 5" descr="https://www.yourprosperityfoundation.org/images/andrew_carnegie_wlc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4250" y="1676400"/>
            <a:ext cx="28638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http://www.destination360.com/north-america/us/pennsylvania/images/s/pittsburgh.jpg"/>
          <p:cNvPicPr>
            <a:picLocks noChangeAspect="1" noChangeArrowheads="1"/>
          </p:cNvPicPr>
          <p:nvPr/>
        </p:nvPicPr>
        <p:blipFill>
          <a:blip r:embed="rId2" cstate="print">
            <a:lum bright="3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r>
              <a:rPr lang="en-US" smtClean="0">
                <a:latin typeface="+mj-lt"/>
              </a:rPr>
              <a:t>Now, Pittsburgh has a diverse, or various, group of industries.</a:t>
            </a:r>
          </a:p>
          <a:p>
            <a:r>
              <a:rPr lang="en-US" smtClean="0">
                <a:latin typeface="+mj-lt"/>
              </a:rPr>
              <a:t>High-tech businesses like computer software companies and factories that make robots have headquarters there.</a:t>
            </a:r>
          </a:p>
          <a:p>
            <a:r>
              <a:rPr lang="en-US" smtClean="0">
                <a:latin typeface="+mj-lt"/>
              </a:rPr>
              <a:t>The city also is a center of health-care and environmental research.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Abolitionists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+mj-lt"/>
              </a:rPr>
              <a:t>An abolitionist was a reformer who believed that slavery should be abolished, or stopped, from the land.</a:t>
            </a:r>
          </a:p>
          <a:p>
            <a:r>
              <a:rPr lang="en-US" dirty="0" smtClean="0">
                <a:solidFill>
                  <a:schemeClr val="bg1"/>
                </a:solidFill>
                <a:latin typeface="+mj-lt"/>
              </a:rPr>
              <a:t>A slave is a person who is owned as property by another person.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latin typeface="+mj-lt"/>
              </a:rPr>
              <a:t>Do not have rights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latin typeface="+mj-lt"/>
              </a:rPr>
              <a:t>Must do what they are told</a:t>
            </a:r>
          </a:p>
          <a:p>
            <a:r>
              <a:rPr lang="en-US" dirty="0" smtClean="0">
                <a:solidFill>
                  <a:schemeClr val="bg1"/>
                </a:solidFill>
                <a:latin typeface="+mj-lt"/>
              </a:rPr>
              <a:t>In 1833, abolitionists met in Philadelphia to form the American Anti-Slavery Society.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 descr="http://www.successmagazine.com/ext/resources/home_images/Issue14/Frederick-Dougl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4618038"/>
            <a:ext cx="3200400" cy="223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7" descr="http://wordbandit.files.wordpress.com/2008/11/423px-sojourner_truth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76738"/>
            <a:ext cx="1752600" cy="248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American Anti-Slavery Society</a:t>
            </a:r>
          </a:p>
        </p:txBody>
      </p:sp>
      <p:sp>
        <p:nvSpPr>
          <p:cNvPr id="3072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William Lloyd Garrison published a newspaper called </a:t>
            </a:r>
            <a:r>
              <a:rPr lang="en-US" i="1" dirty="0" smtClean="0">
                <a:latin typeface="+mj-lt"/>
              </a:rPr>
              <a:t>The Liberator</a:t>
            </a:r>
            <a:r>
              <a:rPr lang="en-US" dirty="0" smtClean="0">
                <a:latin typeface="+mj-lt"/>
              </a:rPr>
              <a:t>.  Liberator means “one who brings freedom.”</a:t>
            </a:r>
          </a:p>
          <a:p>
            <a:r>
              <a:rPr lang="en-US" dirty="0" smtClean="0">
                <a:latin typeface="+mj-lt"/>
              </a:rPr>
              <a:t>Speakers such as Frederick Douglas and Sojourner Truth told about their lives as slaves.  They convinced many people to fight against slavery.</a:t>
            </a:r>
          </a:p>
          <a:p>
            <a:pPr>
              <a:buFont typeface="Arial" charset="0"/>
              <a:buNone/>
            </a:pPr>
            <a:endParaRPr lang="en-US" dirty="0" smtClean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Thirteenth Amendment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Disagreements about slavery and other issues grew between the Northern and Southern states, which led to the Civil War.</a:t>
            </a:r>
          </a:p>
          <a:p>
            <a:r>
              <a:rPr lang="en-US" dirty="0" smtClean="0">
                <a:latin typeface="+mj-lt"/>
              </a:rPr>
              <a:t>In 1865, after the war, the Thirteenth Amendment to the Constitution made slavery illegal in the U.S.</a:t>
            </a:r>
          </a:p>
          <a:p>
            <a:pPr algn="ctr">
              <a:buFont typeface="Arial" charset="0"/>
              <a:buNone/>
            </a:pPr>
            <a:r>
              <a:rPr lang="en-US" i="1" dirty="0" smtClean="0">
                <a:latin typeface="+mj-lt"/>
              </a:rPr>
              <a:t>An amendment allowed for changes to be made to the Constitution.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E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“The Shore”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Thousands of vacationers visit New Jersey’s shore every year.  Many come to enjoy the warm sandy beaches on the Atlantic coast.  </a:t>
            </a:r>
          </a:p>
          <a:p>
            <a:r>
              <a:rPr lang="en-US" dirty="0" smtClean="0">
                <a:latin typeface="+mj-lt"/>
              </a:rPr>
              <a:t>All along the beaches in the summer, vacationers play volleyball, swim in the warm waters of the Atlantic, or just gather to relax in the sun.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 descr="http://dateonadime.files.wordpress.com/2008/11/hershey-park-11.jpg"/>
          <p:cNvPicPr>
            <a:picLocks noChangeAspect="1" noChangeArrowheads="1"/>
          </p:cNvPicPr>
          <p:nvPr/>
        </p:nvPicPr>
        <p:blipFill>
          <a:blip r:embed="rId2" cstate="print">
            <a:lum bright="42000" contrast="-22000"/>
          </a:blip>
          <a:srcRect/>
          <a:stretch>
            <a:fillRect/>
          </a:stretch>
        </p:blipFill>
        <p:spPr bwMode="auto">
          <a:xfrm>
            <a:off x="0" y="0"/>
            <a:ext cx="9153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***Tourist Attraction***</a:t>
            </a:r>
          </a:p>
        </p:txBody>
      </p:sp>
      <p:sp>
        <p:nvSpPr>
          <p:cNvPr id="3277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dirty="0" smtClean="0">
                <a:latin typeface="+mj-lt"/>
              </a:rPr>
              <a:t>Hershey, Pennsylvania</a:t>
            </a:r>
          </a:p>
          <a:p>
            <a:pPr lvl="1"/>
            <a:r>
              <a:rPr lang="en-US" dirty="0" smtClean="0">
                <a:latin typeface="+mj-lt"/>
              </a:rPr>
              <a:t>Take a </a:t>
            </a:r>
            <a:r>
              <a:rPr lang="en-US" dirty="0" smtClean="0">
                <a:latin typeface="+mj-lt"/>
                <a:hlinkClick r:id="rId3"/>
              </a:rPr>
              <a:t>virtual tour </a:t>
            </a:r>
            <a:r>
              <a:rPr lang="en-US" dirty="0" smtClean="0">
                <a:latin typeface="+mj-lt"/>
              </a:rPr>
              <a:t>of the Hershey Chocolate Factory!</a:t>
            </a:r>
          </a:p>
          <a:p>
            <a:pPr lvl="1"/>
            <a:r>
              <a:rPr lang="en-US" dirty="0" smtClean="0">
                <a:latin typeface="+mj-lt"/>
              </a:rPr>
              <a:t>Click other videos on the right to learn more about how they make the chocolate!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S900069620[1].wav">
            <a:hlinkClick r:id="" action="ppaction://media"/>
          </p:cNvPr>
          <p:cNvPicPr>
            <a:picLocks noRot="1" noChangeAspect="1"/>
          </p:cNvPicPr>
          <p:nvPr>
            <a:wavAudioFile r:embed="rId1" name="MS900069620[1]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5410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410200" y="5181600"/>
            <a:ext cx="914400" cy="762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All Aboard!!!!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Take out your tickets---we’re going on a train ride to </a:t>
            </a:r>
          </a:p>
          <a:p>
            <a:pPr algn="ctr" eaLnBrk="1" hangingPunct="1">
              <a:buFont typeface="Arial" charset="0"/>
              <a:buNone/>
            </a:pP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New York!</a:t>
            </a:r>
          </a:p>
        </p:txBody>
      </p:sp>
      <p:pic>
        <p:nvPicPr>
          <p:cNvPr id="25602" name="Picture 2" descr="http://img1.loadtr.com/b-425102-animated_train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0" y="3962400"/>
            <a:ext cx="52578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MS900069620[1].wav">
            <a:hlinkClick r:id="" action="ppaction://media"/>
          </p:cNvPr>
          <p:cNvPicPr>
            <a:picLocks noRot="1" noChangeAspect="1"/>
          </p:cNvPicPr>
          <p:nvPr>
            <a:wavAudioFile r:embed="rId1" name="MS900069620[1]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5486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Gilligans Islan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Gilligans Islan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4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-4.88437E-6 L -1.7125 0.00093 " pathEditMode="relative" rAng="0" ptsTypes="AA">
                                      <p:cBhvr>
                                        <p:cTn id="15" dur="5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6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44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300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63000"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5" descr="MCMP00113_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3200400"/>
            <a:ext cx="3906838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609600" y="1524001"/>
            <a:ext cx="8001000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New York</a:t>
            </a:r>
          </a:p>
        </p:txBody>
      </p:sp>
      <p:sp>
        <p:nvSpPr>
          <p:cNvPr id="10" name="5-Point Star 9"/>
          <p:cNvSpPr/>
          <p:nvPr/>
        </p:nvSpPr>
        <p:spPr bwMode="auto">
          <a:xfrm>
            <a:off x="5486400" y="4495800"/>
            <a:ext cx="304800" cy="3048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9" name="Picture 2" descr="http://img1.loadtr.com/b-425102-animated_train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0" y="3200400"/>
            <a:ext cx="52578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Train 02.wav">
            <a:hlinkClick r:id="" action="ppaction://media"/>
          </p:cNvPr>
          <p:cNvPicPr>
            <a:picLocks noRot="1" noChangeAspect="1"/>
          </p:cNvPicPr>
          <p:nvPr>
            <a:wavAudioFile r:embed="rId1" name="Train 02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0800" y="5638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-4.88437E-6 L -1.7125 0.0009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89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Catskill Mountains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+mj-lt"/>
              </a:rPr>
              <a:t>Located about 2 hours north of New York City.</a:t>
            </a:r>
          </a:p>
          <a:p>
            <a:pPr eaLnBrk="1" hangingPunct="1"/>
            <a:r>
              <a:rPr lang="en-US" smtClean="0">
                <a:latin typeface="+mj-lt"/>
              </a:rPr>
              <a:t>Became famous in the 1800s as a setting for writers and painters.</a:t>
            </a:r>
          </a:p>
          <a:p>
            <a:pPr eaLnBrk="1" hangingPunct="1"/>
            <a:r>
              <a:rPr lang="en-US" smtClean="0">
                <a:latin typeface="+mj-lt"/>
              </a:rPr>
              <a:t>Carved by glaciers thousands of years ago.</a:t>
            </a:r>
          </a:p>
        </p:txBody>
      </p:sp>
      <p:pic>
        <p:nvPicPr>
          <p:cNvPr id="23554" name="Picture 2" descr="http://www.visitthecatskills.com/images/photos/Guy%20Ski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4495800"/>
            <a:ext cx="323056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huzefa58.files.wordpress.com/2009/03/niagara20falls21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Niagara Falls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+mj-lt"/>
              </a:rPr>
              <a:t>On the border of the United States and Canada is one of the natural wonders of North America (and the world!)---Niagara Falls.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+mj-lt"/>
              </a:rPr>
              <a:t>Thousands of years ago, </a:t>
            </a:r>
            <a:r>
              <a:rPr lang="en-US" u="sng" dirty="0" smtClean="0">
                <a:solidFill>
                  <a:srgbClr val="FF0000"/>
                </a:solidFill>
                <a:latin typeface="+mj-lt"/>
                <a:hlinkClick r:id="rId3" action="ppaction://hlinksldjump"/>
              </a:rPr>
              <a:t>glaciers</a:t>
            </a:r>
            <a:r>
              <a:rPr lang="en-US" dirty="0" smtClean="0">
                <a:latin typeface="+mj-lt"/>
                <a:hlinkClick r:id="rId3" action="ppaction://hlinksldjump"/>
              </a:rPr>
              <a:t> </a:t>
            </a:r>
            <a:r>
              <a:rPr lang="en-US" dirty="0" smtClean="0">
                <a:latin typeface="+mj-lt"/>
              </a:rPr>
              <a:t>covered what we now call the Northeast.  About 12,000 years ago, the ice began to melt, leaving a </a:t>
            </a:r>
            <a:r>
              <a:rPr lang="en-US" u="sng" dirty="0" smtClean="0">
                <a:latin typeface="+mj-lt"/>
                <a:hlinkClick r:id="rId4" action="ppaction://hlinksldjump"/>
              </a:rPr>
              <a:t>gorge</a:t>
            </a:r>
            <a:r>
              <a:rPr lang="en-US" dirty="0" smtClean="0">
                <a:latin typeface="+mj-lt"/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+mj-lt"/>
              </a:rPr>
              <a:t>The Niagara River plunges into this gorge, creating the site visited by millions of tourists each year!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huzefa58.files.wordpress.com/2009/03/niagara20falls21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Niagara Falls</a:t>
            </a:r>
          </a:p>
        </p:txBody>
      </p:sp>
      <p:sp>
        <p:nvSpPr>
          <p:cNvPr id="3789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Several people have jumped, yes jumped, into this giant gorge!  </a:t>
            </a:r>
          </a:p>
          <a:p>
            <a:pPr eaLnBrk="1" hangingPunct="1"/>
            <a:r>
              <a:rPr lang="en-US" dirty="0" smtClean="0">
                <a:latin typeface="Calibri" pitchFamily="34" charset="0"/>
              </a:rPr>
              <a:t>In 1901, 63-year-old Michigan school teacher, Annie Taylor, was the first person to go over the Falls in a barrel as a publicity stunt.  She survived.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3429000" y="4648200"/>
            <a:ext cx="5562600" cy="1981200"/>
            <a:chOff x="3276600" y="4267200"/>
            <a:chExt cx="5715000" cy="2362200"/>
          </a:xfrm>
        </p:grpSpPr>
        <p:pic>
          <p:nvPicPr>
            <p:cNvPr id="37895" name="Picture 2" descr="File:BobbyLeachNiagaraFalls.jpg">
              <a:hlinkClick r:id="rId3" action="ppaction://hlinkfile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76600" y="4267200"/>
              <a:ext cx="4020766" cy="2362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896" name="TextBox 7"/>
            <p:cNvSpPr txBox="1">
              <a:spLocks noChangeArrowheads="1"/>
            </p:cNvSpPr>
            <p:nvPr/>
          </p:nvSpPr>
          <p:spPr bwMode="auto">
            <a:xfrm>
              <a:off x="7239000" y="4648200"/>
              <a:ext cx="1752600" cy="18164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latin typeface="Calibri" pitchFamily="34" charset="0"/>
                </a:rPr>
                <a:t>Bobby Leach and his barrel after his trip over Niagara Falls, 1911.</a:t>
              </a:r>
            </a:p>
          </p:txBody>
        </p:sp>
      </p:grpSp>
      <p:sp>
        <p:nvSpPr>
          <p:cNvPr id="10" name="Rectangle 9"/>
          <p:cNvSpPr/>
          <p:nvPr/>
        </p:nvSpPr>
        <p:spPr>
          <a:xfrm>
            <a:off x="457200" y="4800601"/>
            <a:ext cx="2624331" cy="95410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*Niagara Falls Video*</a:t>
            </a:r>
            <a:endParaRPr 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Glaciers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A glacier is a </a:t>
            </a:r>
            <a:r>
              <a:rPr lang="en-US" u="sng" dirty="0" smtClean="0">
                <a:latin typeface="Calibri" pitchFamily="34" charset="0"/>
              </a:rPr>
              <a:t>HUGE</a:t>
            </a:r>
            <a:r>
              <a:rPr lang="en-US" dirty="0" smtClean="0">
                <a:latin typeface="Calibri" pitchFamily="34" charset="0"/>
              </a:rPr>
              <a:t> sheet of ice that covers land.</a:t>
            </a:r>
          </a:p>
        </p:txBody>
      </p:sp>
      <p:pic>
        <p:nvPicPr>
          <p:cNvPr id="14338" name="Picture 2" descr="http://www.rosssea.info/pix/big/Commonwealth-Glacier-Stre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2286000"/>
            <a:ext cx="6172200" cy="413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http://www.biocrawler.com/w/images/7/75/Argentina-Perito_Moreno-Glaci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2286000"/>
            <a:ext cx="617220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ction Button: Return 5">
            <a:hlinkClick r:id="" action="ppaction://hlinkshowjump?jump=lastslideviewed" highlightClick="1"/>
          </p:cNvPr>
          <p:cNvSpPr/>
          <p:nvPr/>
        </p:nvSpPr>
        <p:spPr>
          <a:xfrm>
            <a:off x="0" y="0"/>
            <a:ext cx="457200" cy="3810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Gorge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A gorge is a deep, narrow valley, usually with a stream or river.</a:t>
            </a:r>
          </a:p>
        </p:txBody>
      </p:sp>
      <p:pic>
        <p:nvPicPr>
          <p:cNvPr id="39940" name="Picture 2" descr="http://www.cortijovalverde.com/pages/images/ElChorroGorge_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2209800"/>
            <a:ext cx="2971800" cy="443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6" descr="http://upload.wikimedia.org/wikipedia/commons/8/8e/Lesotho-Go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819400"/>
            <a:ext cx="4953000" cy="371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0" y="0"/>
            <a:ext cx="457200" cy="3810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Hydropower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Hydropower is power produced by capturing the energy of flowing water.</a:t>
            </a:r>
          </a:p>
          <a:p>
            <a:pPr eaLnBrk="1" hangingPunct="1"/>
            <a:r>
              <a:rPr lang="en-US" dirty="0" smtClean="0">
                <a:latin typeface="Calibri" pitchFamily="34" charset="0"/>
              </a:rPr>
              <a:t>Today, hydropower plants on the Niagara River take in water through power tunnels to produce hydroelectricity for millions of people.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Hydroelectricity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…is electricity produced by water.</a:t>
            </a:r>
          </a:p>
          <a:p>
            <a:pPr eaLnBrk="1" hangingPunct="1"/>
            <a:r>
              <a:rPr lang="en-US" dirty="0" smtClean="0">
                <a:latin typeface="Calibri" pitchFamily="34" charset="0"/>
              </a:rPr>
              <a:t>Niagara is the largest producer of electricity in New York.  It can light 24 million light bulbs at once!</a:t>
            </a:r>
          </a:p>
        </p:txBody>
      </p:sp>
      <p:pic>
        <p:nvPicPr>
          <p:cNvPr id="18434" name="Picture 2" descr="Photo: New Zealand, South Island, Lake Benmore seen from the adjacent hi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3829050"/>
            <a:ext cx="40386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3400" y="4419600"/>
            <a:ext cx="3505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  <a:hlinkClick r:id="rId3"/>
              </a:rPr>
              <a:t>Click to see Niagara Falls in action!</a:t>
            </a:r>
            <a:endParaRPr lang="en-US" b="1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Atlantic City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 l="24014" t="45036" r="48094" b="25185"/>
          <a:stretch>
            <a:fillRect/>
          </a:stretch>
        </p:blipFill>
        <p:spPr bwMode="auto">
          <a:xfrm>
            <a:off x="457200" y="1447800"/>
            <a:ext cx="2362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Box 4"/>
          <p:cNvSpPr txBox="1">
            <a:spLocks noChangeArrowheads="1"/>
          </p:cNvSpPr>
          <p:nvPr/>
        </p:nvSpPr>
        <p:spPr bwMode="auto">
          <a:xfrm>
            <a:off x="2895600" y="1524000"/>
            <a:ext cx="60198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+mj-lt"/>
              </a:rPr>
              <a:t>There are so many different things to do in Atlantic City. Visit unique restaurants, see a show, and swim in the Atlantic Ocean.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533400" y="3276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4400" b="1" dirty="0">
                <a:latin typeface="+mj-lt"/>
                <a:ea typeface="+mj-ea"/>
                <a:cs typeface="+mj-cs"/>
              </a:rPr>
              <a:t>Cape May</a:t>
            </a:r>
          </a:p>
        </p:txBody>
      </p:sp>
      <p:sp>
        <p:nvSpPr>
          <p:cNvPr id="6150" name="TextBox 6"/>
          <p:cNvSpPr txBox="1">
            <a:spLocks noChangeArrowheads="1"/>
          </p:cNvSpPr>
          <p:nvPr/>
        </p:nvSpPr>
        <p:spPr bwMode="auto">
          <a:xfrm>
            <a:off x="304800" y="4267200"/>
            <a:ext cx="54864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/>
              <a:t>There are so many different things to do in Atlantic City. Visit unique restaurants, see a show, and swim in the Atlantic Ocean.</a:t>
            </a:r>
          </a:p>
        </p:txBody>
      </p:sp>
      <p:pic>
        <p:nvPicPr>
          <p:cNvPr id="6151" name="Picture 6" descr="http://photos.igougo.com/images/p89971-Cape_May-The_Abbe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4267200"/>
            <a:ext cx="312420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0"/>
              </a:schemeClr>
            </a:gs>
            <a:gs pos="25000">
              <a:schemeClr val="accent4">
                <a:lumMod val="60000"/>
                <a:lumOff val="40000"/>
              </a:schemeClr>
            </a:gs>
            <a:gs pos="75000">
              <a:schemeClr val="accent2">
                <a:lumMod val="40000"/>
                <a:lumOff val="60000"/>
              </a:schemeClr>
            </a:gs>
            <a:gs pos="100000">
              <a:schemeClr val="accent2">
                <a:lumMod val="7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7" descr="http://www.pfcwine.com/images/PFC-vineyards-grapes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-66675"/>
            <a:ext cx="9144000" cy="740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Calibri" pitchFamily="34" charset="0"/>
              </a:rPr>
              <a:t>Grapes</a:t>
            </a:r>
          </a:p>
        </p:txBody>
      </p:sp>
      <p:sp>
        <p:nvSpPr>
          <p:cNvPr id="43012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5410200" cy="52578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Grapes are just one of the many products of the N.E.</a:t>
            </a:r>
          </a:p>
          <a:p>
            <a:r>
              <a:rPr lang="en-US" dirty="0" smtClean="0">
                <a:latin typeface="Calibri" pitchFamily="34" charset="0"/>
              </a:rPr>
              <a:t>Grown in vineyards</a:t>
            </a:r>
          </a:p>
          <a:p>
            <a:r>
              <a:rPr lang="en-US" dirty="0" smtClean="0">
                <a:latin typeface="Calibri" pitchFamily="34" charset="0"/>
              </a:rPr>
              <a:t>Found in hilly areas</a:t>
            </a:r>
          </a:p>
          <a:p>
            <a:r>
              <a:rPr lang="en-US" dirty="0" smtClean="0">
                <a:latin typeface="Calibri" pitchFamily="34" charset="0"/>
              </a:rPr>
              <a:t>Growing season= 205 days</a:t>
            </a:r>
          </a:p>
          <a:p>
            <a:r>
              <a:rPr lang="en-US" dirty="0" smtClean="0">
                <a:latin typeface="Calibri" pitchFamily="34" charset="0"/>
              </a:rPr>
              <a:t>Largest vineyards are found in New York near Lake Erie and Lake Seneca</a:t>
            </a:r>
          </a:p>
        </p:txBody>
      </p:sp>
      <p:pic>
        <p:nvPicPr>
          <p:cNvPr id="43013" name="Picture 5" descr="http://susty.com/image/vineyard-grape-vines-rows-green-grapes-stone-building-farm-trees-organic-wine-sunny-sunlight-day-pho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3438" y="1447800"/>
            <a:ext cx="3230562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Calibri" pitchFamily="34" charset="0"/>
              </a:rPr>
              <a:t>Lake Erie</a:t>
            </a:r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</a:rPr>
              <a:t>One of the five Great Lakes</a:t>
            </a:r>
          </a:p>
          <a:p>
            <a:r>
              <a:rPr lang="en-US" dirty="0" smtClean="0">
                <a:latin typeface="Calibri" pitchFamily="34" charset="0"/>
              </a:rPr>
              <a:t>After the Erie Canal was built, Buffalo, New York, became an important port on Lake Erie.</a:t>
            </a:r>
          </a:p>
          <a:p>
            <a:r>
              <a:rPr lang="en-US" dirty="0" smtClean="0">
                <a:latin typeface="Calibri" pitchFamily="34" charset="0"/>
              </a:rPr>
              <a:t>Because of good transportation and plenty of natural resources, many of the cities of the N.E. became centers of industry.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5" descr="http://www.earlham.edu/~mcdonan/graphics/Wind_Rivers_Seneca_Lak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3581400"/>
            <a:ext cx="47625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Calibri" pitchFamily="34" charset="0"/>
              </a:rPr>
              <a:t>Lake Seneca</a:t>
            </a:r>
          </a:p>
        </p:txBody>
      </p:sp>
      <p:sp>
        <p:nvSpPr>
          <p:cNvPr id="45060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The largest of the Finger Lakes</a:t>
            </a:r>
          </a:p>
          <a:p>
            <a:r>
              <a:rPr lang="en-US" dirty="0" smtClean="0">
                <a:latin typeface="Calibri" pitchFamily="34" charset="0"/>
              </a:rPr>
              <a:t>Over 600 feet deep</a:t>
            </a:r>
          </a:p>
          <a:p>
            <a:r>
              <a:rPr lang="en-US" dirty="0" smtClean="0">
                <a:latin typeface="Calibri" pitchFamily="34" charset="0"/>
              </a:rPr>
              <a:t>NEVER freezes!</a:t>
            </a:r>
          </a:p>
          <a:p>
            <a:r>
              <a:rPr lang="en-US" dirty="0" smtClean="0">
                <a:latin typeface="Calibri" pitchFamily="34" charset="0"/>
              </a:rPr>
              <a:t>The warm air around the lake helps create just the right conditions for a plentiful grape production.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5" descr="http://www.ballslist.com/travel/cities/new_york_city.jpg"/>
          <p:cNvPicPr>
            <a:picLocks noChangeAspect="1" noChangeArrowheads="1"/>
          </p:cNvPicPr>
          <p:nvPr/>
        </p:nvPicPr>
        <p:blipFill>
          <a:blip r:embed="rId2" cstate="print">
            <a:lum bright="18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  <a:hlinkClick r:id="rId3"/>
              </a:rPr>
              <a:t>New York City</a:t>
            </a:r>
            <a:r>
              <a:rPr lang="en-US" dirty="0" smtClean="0">
                <a:latin typeface="Calibri" pitchFamily="34" charset="0"/>
              </a:rPr>
              <a:t>, New York</a:t>
            </a:r>
          </a:p>
        </p:txBody>
      </p:sp>
      <p:sp>
        <p:nvSpPr>
          <p:cNvPr id="46084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334000"/>
          </a:xfrm>
        </p:spPr>
        <p:txBody>
          <a:bodyPr/>
          <a:lstStyle/>
          <a:p>
            <a:r>
              <a:rPr lang="en-US" sz="3400" dirty="0" smtClean="0">
                <a:latin typeface="Calibri" pitchFamily="34" charset="0"/>
              </a:rPr>
              <a:t>Was our nation’s capital from 1789-1790</a:t>
            </a:r>
          </a:p>
          <a:p>
            <a:r>
              <a:rPr lang="en-US" sz="3400" dirty="0" smtClean="0">
                <a:latin typeface="Calibri" pitchFamily="34" charset="0"/>
              </a:rPr>
              <a:t>George Washington took the oath of office and became our first president here!</a:t>
            </a:r>
          </a:p>
          <a:p>
            <a:r>
              <a:rPr lang="en-US" sz="3400" dirty="0" smtClean="0">
                <a:latin typeface="Calibri" pitchFamily="34" charset="0"/>
              </a:rPr>
              <a:t>One of the three largest cities in the Northeast</a:t>
            </a:r>
          </a:p>
          <a:p>
            <a:r>
              <a:rPr lang="en-US" sz="3400" dirty="0" smtClean="0">
                <a:latin typeface="Calibri" pitchFamily="34" charset="0"/>
              </a:rPr>
              <a:t>Began as ports where ships docked</a:t>
            </a:r>
          </a:p>
          <a:p>
            <a:r>
              <a:rPr lang="en-US" sz="3400" dirty="0" smtClean="0">
                <a:latin typeface="Calibri" pitchFamily="34" charset="0"/>
              </a:rPr>
              <a:t>Commerce is the buying and selling of goods between different places.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5" descr="http://www.ballslist.com/travel/cities/new_york_city.jpg"/>
          <p:cNvPicPr>
            <a:picLocks noChangeAspect="1" noChangeArrowheads="1"/>
          </p:cNvPicPr>
          <p:nvPr/>
        </p:nvPicPr>
        <p:blipFill>
          <a:blip r:embed="rId2" cstate="print">
            <a:lum bright="18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Merchants would set up shop in port cities.</a:t>
            </a:r>
          </a:p>
          <a:p>
            <a:r>
              <a:rPr lang="en-US" dirty="0" smtClean="0">
                <a:latin typeface="Calibri" pitchFamily="34" charset="0"/>
              </a:rPr>
              <a:t>An import is an item that is brought in, from other places, to be sold. </a:t>
            </a:r>
          </a:p>
          <a:p>
            <a:r>
              <a:rPr lang="en-US" dirty="0" smtClean="0">
                <a:latin typeface="Calibri" pitchFamily="34" charset="0"/>
              </a:rPr>
              <a:t>An export is an item sent out to be sold.</a:t>
            </a:r>
          </a:p>
          <a:p>
            <a:r>
              <a:rPr lang="en-US" dirty="0" smtClean="0">
                <a:latin typeface="Calibri" pitchFamily="34" charset="0"/>
              </a:rPr>
              <a:t>Stores and industries provided jobs and attracted people to the great port cities of the Northeast.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</a:rPr>
              <a:t>***Tourist Attraction***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267200" cy="53340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The </a:t>
            </a:r>
            <a:r>
              <a:rPr lang="en-US" dirty="0" smtClean="0">
                <a:latin typeface="Calibri" pitchFamily="34" charset="0"/>
                <a:hlinkClick r:id="rId2"/>
              </a:rPr>
              <a:t>Empire State Building </a:t>
            </a:r>
            <a:r>
              <a:rPr lang="en-US" dirty="0" smtClean="0">
                <a:latin typeface="Calibri" pitchFamily="34" charset="0"/>
              </a:rPr>
              <a:t>was built in 1930.  </a:t>
            </a:r>
          </a:p>
          <a:p>
            <a:r>
              <a:rPr lang="en-US" dirty="0" smtClean="0">
                <a:latin typeface="Calibri" pitchFamily="34" charset="0"/>
              </a:rPr>
              <a:t>It is one of the tallest buildings in the world.</a:t>
            </a:r>
          </a:p>
          <a:p>
            <a:r>
              <a:rPr lang="en-US" dirty="0" smtClean="0">
                <a:latin typeface="Calibri" pitchFamily="34" charset="0"/>
              </a:rPr>
              <a:t>1,820 steps!</a:t>
            </a:r>
          </a:p>
          <a:p>
            <a:r>
              <a:rPr lang="en-US" dirty="0" smtClean="0">
                <a:latin typeface="Calibri" pitchFamily="34" charset="0"/>
              </a:rPr>
              <a:t>Stair stepping activity.</a:t>
            </a:r>
          </a:p>
        </p:txBody>
      </p:sp>
      <p:pic>
        <p:nvPicPr>
          <p:cNvPr id="48132" name="Picture 5" descr="http://www.empirestatebuildingnewyork.com/wp-content/uploads/2010/04/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219200"/>
            <a:ext cx="42672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Calibri" pitchFamily="34" charset="0"/>
              </a:rPr>
              <a:t>Statue of Liberty</a:t>
            </a: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Located in New York’s harbor</a:t>
            </a:r>
          </a:p>
          <a:p>
            <a:r>
              <a:rPr lang="en-US" dirty="0" smtClean="0">
                <a:latin typeface="Calibri" pitchFamily="34" charset="0"/>
              </a:rPr>
              <a:t>Welcomes new comers to the United States.</a:t>
            </a:r>
          </a:p>
          <a:p>
            <a:r>
              <a:rPr lang="en-US" dirty="0" smtClean="0">
                <a:latin typeface="Calibri" pitchFamily="34" charset="0"/>
                <a:hlinkClick r:id="rId3"/>
              </a:rPr>
              <a:t>Virtual Tour</a:t>
            </a:r>
            <a:endParaRPr lang="en-US" dirty="0" smtClean="0">
              <a:latin typeface="Calibri" pitchFamily="34" charset="0"/>
            </a:endParaRPr>
          </a:p>
        </p:txBody>
      </p:sp>
      <p:pic>
        <p:nvPicPr>
          <p:cNvPr id="94213" name="Picture 5" descr="Statue of Liberty sculptor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3429000"/>
            <a:ext cx="1828800" cy="25123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9157" name="Rectangle 4"/>
          <p:cNvSpPr>
            <a:spLocks noChangeArrowheads="1"/>
          </p:cNvSpPr>
          <p:nvPr/>
        </p:nvSpPr>
        <p:spPr bwMode="auto">
          <a:xfrm>
            <a:off x="5791200" y="5934075"/>
            <a:ext cx="3048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Frederic-Auguste Bartholdi </a:t>
            </a:r>
          </a:p>
          <a:p>
            <a:pPr algn="ctr"/>
            <a:r>
              <a:rPr lang="en-US"/>
              <a:t>Sculptor of Liberty</a:t>
            </a:r>
            <a:br>
              <a:rPr lang="en-US"/>
            </a:br>
            <a:endParaRPr lang="en-US"/>
          </a:p>
        </p:txBody>
      </p:sp>
      <p:pic>
        <p:nvPicPr>
          <p:cNvPr id="7" name="Picture 7" descr="http://www.proprofs.com/quiz-school/upload/yuiupload/90102025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0" y="2819400"/>
            <a:ext cx="2859174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Calibri" pitchFamily="34" charset="0"/>
              </a:rPr>
              <a:t>Ellis Island</a:t>
            </a: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latin typeface="Calibri" pitchFamily="34" charset="0"/>
              </a:rPr>
              <a:t>After the US became a nation, many immigrants came to start a new life in the new nation.</a:t>
            </a:r>
          </a:p>
          <a:p>
            <a:r>
              <a:rPr lang="en-US" smtClean="0">
                <a:latin typeface="Calibri" pitchFamily="34" charset="0"/>
              </a:rPr>
              <a:t>Most of these immigrants came through Ellis Island in New York harbor.</a:t>
            </a:r>
          </a:p>
          <a:p>
            <a:r>
              <a:rPr lang="en-US" smtClean="0">
                <a:latin typeface="Calibri" pitchFamily="34" charset="0"/>
              </a:rPr>
              <a:t>Inspectors checked to make sure the immigrants were healthy and had proper paperwork.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In 1954, the immigration station closed.  </a:t>
            </a:r>
          </a:p>
          <a:p>
            <a:r>
              <a:rPr lang="en-US" dirty="0" smtClean="0">
                <a:latin typeface="Calibri" pitchFamily="34" charset="0"/>
              </a:rPr>
              <a:t>More than 12,000,000 people had passed through the inspection station at Ellis Island.</a:t>
            </a:r>
          </a:p>
          <a:p>
            <a:r>
              <a:rPr lang="en-US" dirty="0" smtClean="0">
                <a:latin typeface="Calibri" pitchFamily="34" charset="0"/>
              </a:rPr>
              <a:t>Several immigrants to the US have contributed much to our nation.</a:t>
            </a:r>
          </a:p>
          <a:p>
            <a:pPr algn="ctr">
              <a:buFont typeface="Arial" charset="0"/>
              <a:buNone/>
            </a:pPr>
            <a:endParaRPr lang="en-US" dirty="0" smtClean="0">
              <a:latin typeface="Calibri" pitchFamily="34" charset="0"/>
            </a:endParaRPr>
          </a:p>
          <a:p>
            <a:pPr algn="ctr">
              <a:buFont typeface="Arial" charset="0"/>
              <a:buNone/>
            </a:pPr>
            <a:r>
              <a:rPr lang="en-US" dirty="0" smtClean="0">
                <a:latin typeface="Calibri" pitchFamily="34" charset="0"/>
              </a:rPr>
              <a:t>Can you guess who these people are?</a:t>
            </a:r>
          </a:p>
        </p:txBody>
      </p:sp>
      <p:pic>
        <p:nvPicPr>
          <p:cNvPr id="5120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4833938"/>
            <a:ext cx="1366838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4800600"/>
            <a:ext cx="1447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4" descr="http://thejuniusblog.files.wordpress.com/2009/07/madeleine_albright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1800" y="4800600"/>
            <a:ext cx="1371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5" descr="https://www.yourprosperityfoundation.org/images/andrew_carnegie_wlc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19400" y="4876800"/>
            <a:ext cx="13716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dirty="0" smtClean="0">
                <a:latin typeface="Calibri" pitchFamily="34" charset="0"/>
              </a:rPr>
              <a:t>Famous Immigrants</a:t>
            </a: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229600" cy="6172200"/>
          </a:xfrm>
        </p:spPr>
        <p:txBody>
          <a:bodyPr/>
          <a:lstStyle/>
          <a:p>
            <a:r>
              <a:rPr lang="en-US" sz="2400" dirty="0" smtClean="0">
                <a:latin typeface="Calibri" pitchFamily="34" charset="0"/>
                <a:hlinkClick r:id="rId2" action="ppaction://hlinksldjump"/>
              </a:rPr>
              <a:t>Alexander Graham Bell</a:t>
            </a:r>
            <a:endParaRPr lang="en-US" sz="2400" dirty="0" smtClean="0">
              <a:latin typeface="Calibri" pitchFamily="34" charset="0"/>
            </a:endParaRPr>
          </a:p>
          <a:p>
            <a:pPr lvl="1"/>
            <a:r>
              <a:rPr lang="en-US" sz="2400" dirty="0" smtClean="0">
                <a:latin typeface="Calibri" pitchFamily="34" charset="0"/>
              </a:rPr>
              <a:t>The inventor of the telephone who was originally from Scotland</a:t>
            </a:r>
          </a:p>
          <a:p>
            <a:r>
              <a:rPr lang="en-US" sz="2400" dirty="0" smtClean="0">
                <a:latin typeface="Calibri" pitchFamily="34" charset="0"/>
                <a:hlinkClick r:id="rId3" action="ppaction://hlinksldjump"/>
              </a:rPr>
              <a:t>Andrew Carnegie</a:t>
            </a:r>
            <a:endParaRPr lang="en-US" sz="2400" dirty="0" smtClean="0">
              <a:latin typeface="Calibri" pitchFamily="34" charset="0"/>
            </a:endParaRPr>
          </a:p>
          <a:p>
            <a:pPr lvl="1"/>
            <a:r>
              <a:rPr lang="en-US" sz="2400" dirty="0" smtClean="0">
                <a:latin typeface="Calibri" pitchFamily="34" charset="0"/>
              </a:rPr>
              <a:t>Introduced an important steel making process was also from Scotland</a:t>
            </a:r>
          </a:p>
          <a:p>
            <a:r>
              <a:rPr lang="en-US" sz="2400" dirty="0" smtClean="0">
                <a:latin typeface="Calibri" pitchFamily="34" charset="0"/>
                <a:hlinkClick r:id="rId4" action="ppaction://hlinksldjump"/>
              </a:rPr>
              <a:t>Albert Einstein</a:t>
            </a:r>
            <a:endParaRPr lang="en-US" sz="2400" dirty="0" smtClean="0">
              <a:latin typeface="Calibri" pitchFamily="34" charset="0"/>
            </a:endParaRPr>
          </a:p>
          <a:p>
            <a:pPr lvl="1"/>
            <a:r>
              <a:rPr lang="en-US" sz="2400" dirty="0" smtClean="0">
                <a:latin typeface="Calibri" pitchFamily="34" charset="0"/>
              </a:rPr>
              <a:t>One of the most important scientists was originally from Germany</a:t>
            </a:r>
          </a:p>
          <a:p>
            <a:r>
              <a:rPr lang="en-US" sz="2400" dirty="0" smtClean="0">
                <a:latin typeface="Calibri" pitchFamily="34" charset="0"/>
                <a:hlinkClick r:id="rId5" action="ppaction://hlinksldjump"/>
              </a:rPr>
              <a:t>Madeleine Albright</a:t>
            </a:r>
            <a:endParaRPr lang="en-US" sz="2400" dirty="0" smtClean="0">
              <a:latin typeface="Calibri" pitchFamily="34" charset="0"/>
            </a:endParaRPr>
          </a:p>
          <a:p>
            <a:pPr lvl="1"/>
            <a:r>
              <a:rPr lang="en-US" sz="2400" dirty="0" smtClean="0">
                <a:latin typeface="Calibri" pitchFamily="34" charset="0"/>
              </a:rPr>
              <a:t>The US’s first female Secretary of State was originally from eastern Europe.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S900069620[1].wav">
            <a:hlinkClick r:id="" action="ppaction://media"/>
          </p:cNvPr>
          <p:cNvPicPr>
            <a:picLocks noRot="1" noChangeAspect="1"/>
          </p:cNvPicPr>
          <p:nvPr>
            <a:wavAudioFile r:embed="rId1" name="MS900069620[1]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5410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410200" y="5181600"/>
            <a:ext cx="914400" cy="762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All Aboard!!!!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en-US" sz="4400" smtClean="0">
                <a:solidFill>
                  <a:schemeClr val="bg1"/>
                </a:solidFill>
                <a:latin typeface="+mj-lt"/>
              </a:rPr>
              <a:t>Take out your tickets---we’re going on a train ride to Delaware!</a:t>
            </a:r>
          </a:p>
        </p:txBody>
      </p:sp>
      <p:pic>
        <p:nvPicPr>
          <p:cNvPr id="25602" name="Picture 2" descr="http://img1.loadtr.com/b-425102-animated_train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0" y="3962400"/>
            <a:ext cx="52578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MS900069620[1].wav">
            <a:hlinkClick r:id="" action="ppaction://media"/>
          </p:cNvPr>
          <p:cNvPicPr>
            <a:picLocks noRot="1" noChangeAspect="1"/>
          </p:cNvPicPr>
          <p:nvPr>
            <a:wavAudioFile r:embed="rId1" name="MS900069620[1]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5486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Gilligans Islan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4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-4.88437E-6 L -1.7125 0.00093 " pathEditMode="relative" rAng="0" ptsTypes="AA">
                                      <p:cBhvr>
                                        <p:cTn id="13" dur="5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6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4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300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63000"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228600"/>
            <a:ext cx="364807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1" name="TextBox 4"/>
          <p:cNvSpPr txBox="1">
            <a:spLocks noChangeArrowheads="1"/>
          </p:cNvSpPr>
          <p:nvPr/>
        </p:nvSpPr>
        <p:spPr bwMode="auto">
          <a:xfrm>
            <a:off x="2133600" y="5638800"/>
            <a:ext cx="48768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/>
              <a:t>Alexander Graham Bell</a:t>
            </a:r>
          </a:p>
          <a:p>
            <a:pPr algn="ctr"/>
            <a:r>
              <a:rPr lang="en-US" sz="2800" b="1"/>
              <a:t>Born March 3, 1847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Box 4"/>
          <p:cNvSpPr txBox="1">
            <a:spLocks noChangeArrowheads="1"/>
          </p:cNvSpPr>
          <p:nvPr/>
        </p:nvSpPr>
        <p:spPr bwMode="auto">
          <a:xfrm>
            <a:off x="2133600" y="5638800"/>
            <a:ext cx="48768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/>
              <a:t>Andrew Carnegie</a:t>
            </a:r>
          </a:p>
          <a:p>
            <a:pPr algn="ctr"/>
            <a:r>
              <a:rPr lang="en-US" sz="2800" b="1"/>
              <a:t>Born 1835</a:t>
            </a:r>
          </a:p>
        </p:txBody>
      </p:sp>
      <p:pic>
        <p:nvPicPr>
          <p:cNvPr id="54275" name="Picture 5" descr="https://www.yourprosperityfoundation.org/images/andrew_carnegie_wlc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609600"/>
            <a:ext cx="38608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Box 4"/>
          <p:cNvSpPr txBox="1">
            <a:spLocks noChangeArrowheads="1"/>
          </p:cNvSpPr>
          <p:nvPr/>
        </p:nvSpPr>
        <p:spPr bwMode="auto">
          <a:xfrm>
            <a:off x="2133600" y="5638800"/>
            <a:ext cx="48768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/>
              <a:t>Albert Einstein</a:t>
            </a:r>
          </a:p>
          <a:p>
            <a:pPr algn="ctr"/>
            <a:r>
              <a:rPr lang="en-US" sz="2800" b="1"/>
              <a:t>Born March 14, 1879</a:t>
            </a:r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228600"/>
            <a:ext cx="36576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Box 4"/>
          <p:cNvSpPr txBox="1">
            <a:spLocks noChangeArrowheads="1"/>
          </p:cNvSpPr>
          <p:nvPr/>
        </p:nvSpPr>
        <p:spPr bwMode="auto">
          <a:xfrm>
            <a:off x="2133600" y="5638800"/>
            <a:ext cx="48768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/>
              <a:t>Madeleine Albright</a:t>
            </a:r>
          </a:p>
          <a:p>
            <a:pPr algn="ctr"/>
            <a:r>
              <a:rPr lang="en-US" sz="2800" b="1"/>
              <a:t>Born May 15, 1937</a:t>
            </a:r>
          </a:p>
        </p:txBody>
      </p:sp>
      <p:pic>
        <p:nvPicPr>
          <p:cNvPr id="56323" name="Picture 4" descr="http://thejuniusblog.files.wordpress.com/2009/07/madeleine_albrigh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990600"/>
            <a:ext cx="3060700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Seneca Falls, New York</a:t>
            </a:r>
          </a:p>
        </p:txBody>
      </p:sp>
      <p:sp>
        <p:nvSpPr>
          <p:cNvPr id="573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Elizabeth Cady Stanton and </a:t>
            </a:r>
            <a:r>
              <a:rPr lang="en-US" dirty="0" err="1" smtClean="0">
                <a:solidFill>
                  <a:schemeClr val="bg1"/>
                </a:solidFill>
                <a:latin typeface="Calibri" pitchFamily="34" charset="0"/>
              </a:rPr>
              <a:t>Lucretia</a:t>
            </a: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 Mott organized the first women’s rights convention in the United States.</a:t>
            </a:r>
          </a:p>
          <a:p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A convention is a meeting held for special purpose.</a:t>
            </a:r>
          </a:p>
          <a:p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It took place in 1848 in Seneca Falls.</a:t>
            </a:r>
          </a:p>
          <a:p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Susan B. Anthony was one of the leaders of the women’s rights movement.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bg1"/>
                </a:solidFill>
                <a:latin typeface="Calibri" pitchFamily="34" charset="0"/>
              </a:rPr>
              <a:t>Nineteenth Amendment</a:t>
            </a:r>
          </a:p>
        </p:txBody>
      </p:sp>
      <p:sp>
        <p:nvSpPr>
          <p:cNvPr id="583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In 1920, 72 years after Seneca falls convention, the Nineteenth Amendment to the Constitution gave women the right to vote.</a:t>
            </a:r>
          </a:p>
        </p:txBody>
      </p:sp>
      <p:pic>
        <p:nvPicPr>
          <p:cNvPr id="58372" name="Picture 5" descr="http://www2.kenyon.edu/Depts/Religion/Projects/Reln91/Gender/Ecadystant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3100388"/>
            <a:ext cx="3352800" cy="375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>
          <a:xfrm>
            <a:off x="533400" y="24384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Calibri" pitchFamily="34" charset="0"/>
                <a:hlinkClick r:id="rId2"/>
              </a:rPr>
              <a:t>The Northeast Video</a:t>
            </a:r>
            <a:br>
              <a:rPr lang="en-US" dirty="0" smtClean="0">
                <a:solidFill>
                  <a:schemeClr val="bg1"/>
                </a:solidFill>
                <a:latin typeface="Calibri" pitchFamily="34" charset="0"/>
                <a:hlinkClick r:id="rId2"/>
              </a:rPr>
            </a:br>
            <a:r>
              <a:rPr lang="en-US" dirty="0" smtClean="0">
                <a:solidFill>
                  <a:schemeClr val="bg1"/>
                </a:solidFill>
                <a:latin typeface="Calibri" pitchFamily="34" charset="0"/>
                <a:hlinkClick r:id="rId2"/>
              </a:rPr>
              <a:t>Review</a:t>
            </a: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(United Streaming)</a:t>
            </a:r>
            <a:endParaRPr lang="en-US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MCMP00120_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2743200"/>
            <a:ext cx="2214563" cy="370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609600" y="1524001"/>
            <a:ext cx="8001000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Delaware</a:t>
            </a:r>
          </a:p>
        </p:txBody>
      </p:sp>
      <p:sp>
        <p:nvSpPr>
          <p:cNvPr id="10" name="5-Point Star 9"/>
          <p:cNvSpPr/>
          <p:nvPr/>
        </p:nvSpPr>
        <p:spPr bwMode="auto">
          <a:xfrm>
            <a:off x="4572000" y="4343400"/>
            <a:ext cx="304800" cy="30480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9" name="Picture 2" descr="http://img1.loadtr.com/b-425102-animated_train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0" y="3200400"/>
            <a:ext cx="52578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Train 02.wav">
            <a:hlinkClick r:id="" action="ppaction://media"/>
          </p:cNvPr>
          <p:cNvPicPr>
            <a:picLocks noRot="1" noChangeAspect="1"/>
          </p:cNvPicPr>
          <p:nvPr>
            <a:wavAudioFile r:embed="rId1" name="Train 02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556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-4.88437E-6 L -1.7125 0.0009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89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Delaware Bay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495800" y="1600200"/>
            <a:ext cx="4191000" cy="4525963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Forms part of the border between New Jersey and Delaware.</a:t>
            </a:r>
          </a:p>
          <a:p>
            <a:r>
              <a:rPr lang="en-US" dirty="0" smtClean="0">
                <a:latin typeface="+mj-lt"/>
              </a:rPr>
              <a:t>Oyster fishing is very popular here.</a:t>
            </a:r>
          </a:p>
        </p:txBody>
      </p:sp>
      <p:pic>
        <p:nvPicPr>
          <p:cNvPr id="9220" name="Picture 5" descr="http://www.striperspace.com/simages/delaware_bay4_56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427037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7" descr="http://www.bigburybayoysters.co.uk/userimages/OpenedOys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4876800"/>
            <a:ext cx="2736850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S900069620[1].wav">
            <a:hlinkClick r:id="" action="ppaction://media"/>
          </p:cNvPr>
          <p:cNvPicPr>
            <a:picLocks noRot="1" noChangeAspect="1"/>
          </p:cNvPicPr>
          <p:nvPr>
            <a:wavAudioFile r:embed="rId1" name="MS900069620[1]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5410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410200" y="5181600"/>
            <a:ext cx="914400" cy="762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All Aboard!!!!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Take out your tickets---we’re going on a train ride to Maryland!</a:t>
            </a:r>
          </a:p>
        </p:txBody>
      </p:sp>
      <p:pic>
        <p:nvPicPr>
          <p:cNvPr id="25602" name="Picture 2" descr="http://img1.loadtr.com/b-425102-animated_train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0" y="3962400"/>
            <a:ext cx="52578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MS900069620[1].wav">
            <a:hlinkClick r:id="" action="ppaction://media"/>
          </p:cNvPr>
          <p:cNvPicPr>
            <a:picLocks noRot="1" noChangeAspect="1"/>
          </p:cNvPicPr>
          <p:nvPr>
            <a:wavAudioFile r:embed="rId1" name="MS900069620[1]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5486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Gilligans Islan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4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-4.88437E-6 L -1.7125 0.00093 " pathEditMode="relative" rAng="0" ptsTypes="AA">
                                      <p:cBhvr>
                                        <p:cTn id="13" dur="5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6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4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300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63000"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1524001"/>
            <a:ext cx="8001000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Maryland</a:t>
            </a:r>
          </a:p>
        </p:txBody>
      </p:sp>
      <p:pic>
        <p:nvPicPr>
          <p:cNvPr id="9" name="Picture 2" descr="http://img1.loadtr.com/b-425102-animated_train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0" y="3200400"/>
            <a:ext cx="52578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Train 02.wav">
            <a:hlinkClick r:id="" action="ppaction://media"/>
          </p:cNvPr>
          <p:cNvPicPr>
            <a:picLocks noRot="1" noChangeAspect="1"/>
          </p:cNvPicPr>
          <p:nvPr>
            <a:wavAudioFile r:embed="rId1" name="Train 02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556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MCMP00088_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62200" y="3200400"/>
            <a:ext cx="4030663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5-Point Star 9"/>
          <p:cNvSpPr/>
          <p:nvPr/>
        </p:nvSpPr>
        <p:spPr bwMode="auto">
          <a:xfrm>
            <a:off x="4876800" y="3886200"/>
            <a:ext cx="304800" cy="3048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-4.88437E-6 L -1.7125 0.0009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89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</TotalTime>
  <Words>1793</Words>
  <Application>Microsoft Office PowerPoint</Application>
  <PresentationFormat>On-screen Show (4:3)</PresentationFormat>
  <Paragraphs>190</Paragraphs>
  <Slides>56</Slides>
  <Notes>1</Notes>
  <HiddenSlides>2</HiddenSlides>
  <MMClips>16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2" baseType="lpstr">
      <vt:lpstr>Arial</vt:lpstr>
      <vt:lpstr>Calibri</vt:lpstr>
      <vt:lpstr>Cambria</vt:lpstr>
      <vt:lpstr>Jester</vt:lpstr>
      <vt:lpstr>HipHopDemi</vt:lpstr>
      <vt:lpstr>2_Office Theme</vt:lpstr>
      <vt:lpstr>All Aboard!!!!</vt:lpstr>
      <vt:lpstr>Slide 2</vt:lpstr>
      <vt:lpstr>“The Shore”</vt:lpstr>
      <vt:lpstr>Atlantic City</vt:lpstr>
      <vt:lpstr>All Aboard!!!!</vt:lpstr>
      <vt:lpstr>Slide 6</vt:lpstr>
      <vt:lpstr>Delaware Bay</vt:lpstr>
      <vt:lpstr>All Aboard!!!!</vt:lpstr>
      <vt:lpstr>Slide 9</vt:lpstr>
      <vt:lpstr>Chesapeake Bay</vt:lpstr>
      <vt:lpstr>Slide 11</vt:lpstr>
      <vt:lpstr>Watermen</vt:lpstr>
      <vt:lpstr>Challenges to  Chesapeake Bay</vt:lpstr>
      <vt:lpstr>Slide 14</vt:lpstr>
      <vt:lpstr>Take out your VIP Washington D.C. passes!  *Video available from United Streaming </vt:lpstr>
      <vt:lpstr>Washington D.C.</vt:lpstr>
      <vt:lpstr>Washington, D.C.</vt:lpstr>
      <vt:lpstr>All Aboard!!!!</vt:lpstr>
      <vt:lpstr>Slide 19</vt:lpstr>
      <vt:lpstr>Philadelphia, Pennsylvania</vt:lpstr>
      <vt:lpstr>Philadelphia, Pennsylvania</vt:lpstr>
      <vt:lpstr>Liberty Bell</vt:lpstr>
      <vt:lpstr>Independence Hall</vt:lpstr>
      <vt:lpstr>Benjamin Franklin</vt:lpstr>
      <vt:lpstr>Pittsburgh, Pennsylvania</vt:lpstr>
      <vt:lpstr>Slide 26</vt:lpstr>
      <vt:lpstr>Abolitionists</vt:lpstr>
      <vt:lpstr>American Anti-Slavery Society</vt:lpstr>
      <vt:lpstr>Thirteenth Amendment</vt:lpstr>
      <vt:lpstr>***Tourist Attraction***</vt:lpstr>
      <vt:lpstr>All Aboard!!!!</vt:lpstr>
      <vt:lpstr>Slide 32</vt:lpstr>
      <vt:lpstr>The Catskill Mountains</vt:lpstr>
      <vt:lpstr>Niagara Falls</vt:lpstr>
      <vt:lpstr>Niagara Falls</vt:lpstr>
      <vt:lpstr>Glaciers</vt:lpstr>
      <vt:lpstr>Gorge</vt:lpstr>
      <vt:lpstr>Hydropower</vt:lpstr>
      <vt:lpstr>Hydroelectricity</vt:lpstr>
      <vt:lpstr>Grapes</vt:lpstr>
      <vt:lpstr>Lake Erie</vt:lpstr>
      <vt:lpstr>Lake Seneca</vt:lpstr>
      <vt:lpstr>New York City, New York</vt:lpstr>
      <vt:lpstr>Slide 44</vt:lpstr>
      <vt:lpstr>***Tourist Attraction***</vt:lpstr>
      <vt:lpstr>Statue of Liberty</vt:lpstr>
      <vt:lpstr>Ellis Island</vt:lpstr>
      <vt:lpstr>Slide 48</vt:lpstr>
      <vt:lpstr>Famous Immigrants</vt:lpstr>
      <vt:lpstr>Slide 50</vt:lpstr>
      <vt:lpstr>Slide 51</vt:lpstr>
      <vt:lpstr>Slide 52</vt:lpstr>
      <vt:lpstr>Slide 53</vt:lpstr>
      <vt:lpstr>Seneca Falls, New York</vt:lpstr>
      <vt:lpstr>Nineteenth Amendment</vt:lpstr>
      <vt:lpstr>The Northeast Video Review  (United Streaming)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the  Northeast Region!</dc:title>
  <dc:creator>Stephanie</dc:creator>
  <cp:lastModifiedBy>Stephanie</cp:lastModifiedBy>
  <cp:revision>184</cp:revision>
  <dcterms:created xsi:type="dcterms:W3CDTF">2010-05-30T22:23:55Z</dcterms:created>
  <dcterms:modified xsi:type="dcterms:W3CDTF">2012-01-27T13:03:48Z</dcterms:modified>
</cp:coreProperties>
</file>